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74" r:id="rId2"/>
    <p:sldId id="336" r:id="rId3"/>
    <p:sldId id="338" r:id="rId4"/>
    <p:sldId id="325" r:id="rId5"/>
    <p:sldId id="326" r:id="rId6"/>
    <p:sldId id="341" r:id="rId7"/>
    <p:sldId id="340" r:id="rId8"/>
    <p:sldId id="329" r:id="rId9"/>
    <p:sldId id="332" r:id="rId10"/>
    <p:sldId id="327" r:id="rId11"/>
    <p:sldId id="328" r:id="rId12"/>
    <p:sldId id="330" r:id="rId13"/>
    <p:sldId id="331" r:id="rId14"/>
    <p:sldId id="333" r:id="rId15"/>
    <p:sldId id="342" r:id="rId16"/>
    <p:sldId id="343" r:id="rId17"/>
    <p:sldId id="344" r:id="rId18"/>
    <p:sldId id="335" r:id="rId19"/>
    <p:sldId id="345" r:id="rId20"/>
    <p:sldId id="346" r:id="rId21"/>
    <p:sldId id="337" r:id="rId2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6" autoAdjust="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C45F-E13A-426C-B50B-10E63FC29668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8436-3002-4350-86C7-C21661C462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25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95F8-5A70-4908-A853-CEC0CC4B4E78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61A43-7E39-4D4E-BCF8-AC040182EF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147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27E8C-779C-A1F5-CC5A-5FC9FFB34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7CAE5E-E1F2-808D-D211-163CDD87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7168D-C893-D956-28ED-33728199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E92581-9972-383A-A0FA-3AFCEB4C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C1D9F-710B-8A7F-C23C-D40D43D1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637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71BE5-4A53-01CF-1BFD-BBC26012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063F13-7287-C3E3-A45B-F6F2182AF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BF89B-E112-BDC2-B83B-FF7A3ACB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A106F-2597-E916-6168-659B1C3B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B8A95-0F36-EC95-6710-BD2967AE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253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536C84-9B65-0B28-D655-24C4020AB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5C994E-ACD1-62BE-640C-59D63153E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40CCB-BE79-9452-BA10-F8A0A1D2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A1988-9D8E-5C5F-56A6-E21A8BAC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8AC41C-4D48-77A0-FF46-DE367163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2498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99640" y="1842480"/>
            <a:ext cx="7406280" cy="1471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6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685A3-6429-9C54-C44F-3942C124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F78F2-88E2-CCED-C1EF-B80F6AE13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58CE92-E01F-7A10-6A9A-FE8A9C85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9BCAF-690A-0D76-8662-B83E52F0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C3D50-9642-48C5-CCB6-EF5F6489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3858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DA98E-FE67-B442-18CD-E520BA1E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FDB85-1A0D-0F1D-454D-2FE0FC51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24DCFE-CC9F-5575-2AC3-7906B1D1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6B3B29-B032-4052-C049-2C00C67F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9C31C-8FD8-3CAC-34F2-719D2A9B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5140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32BC3-D339-ADB0-897E-A8049307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38A03-9F89-AE2C-1432-FC49218E2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6EBC2F-7A6E-8BD3-5790-FF1E0118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775B0-3CDD-0F15-6422-A96BCF95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CBDB7-D784-31B2-1B6F-4B9E0EF6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B8328A-B035-8DBE-85CC-F3FD8300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0794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E88F1-430F-A290-609E-4028A2BF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2372CD-BECD-F10A-8ECC-4F1F9540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C7BFF2-DBC0-E250-7A4E-503687F3F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8A849A-523D-E154-B5C7-20B728F75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C68635-70C8-F507-9891-35EB9A7C0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ACC149-439B-B6BE-7FBC-A85F8BB3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6BD5B1-6518-DE52-ABBA-1724AFC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A5B9-AB9E-C04A-D9DD-9F5829E9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34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6E6E7-16DD-9A75-ABA9-79F53161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C3D785-8731-CF68-0467-D5D214AB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6C5606-DA4F-C0D3-517E-580153E2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2E0FCF-8FA2-8D1D-095B-7C9CE6B6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051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524BBE-E29B-BB53-AB9E-96BB06B7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1B147B-C10A-B6F5-1E6A-77F5232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3C997-83E7-C646-EB7B-C721D64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738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82D06-AF38-F848-1ED0-99849688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FAE969-02BF-F671-74DE-3DA954F9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BFB8B4-B990-69B5-4871-A8448FC8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215DBC-1BF8-AD37-629A-4FD23EA3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C757A9-C262-26C7-B190-7A0D2437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AB7673-4417-F98E-9996-CE435A39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001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3976A-4F2C-E6E4-0E92-4A470DB1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5406A2-A69B-FF5C-8544-8A1DE948B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0F6068-2515-F235-00CE-A35631444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17078-5908-1FB3-EEA4-B0335E56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799F0-E037-78DC-2EBF-E118E41E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A1310B-F1A4-47D2-E4DA-E67A79EC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5015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401B4C-C00F-3216-FCB1-CB4258A2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FB3BC-8A79-87BA-E395-4E2A052D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3C0C4-3963-4579-C250-E267E3889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6A04-E5BF-4FD0-8991-0CF59689A424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F88650-D1C2-8851-4ADF-022D21232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Évaluation du Chef-d'œuvre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3D4748-F9B1-7317-8791-30EFECEE5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5C55-FA22-490D-AAAA-6698F259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5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BsInjyjPTP4n5p18lzjsfcUvVPpNqI6F?usp=sharing" TargetMode="External"/><Relationship Id="rId2" Type="http://schemas.openxmlformats.org/officeDocument/2006/relationships/hyperlink" Target="https://www.reseau-canope.fr/notice/ameliorer-lattention-a-lecole-programme-atole.html#bandeauPtf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2"/>
          <p:cNvSpPr txBox="1"/>
          <p:nvPr/>
        </p:nvSpPr>
        <p:spPr>
          <a:xfrm>
            <a:off x="288129" y="70595"/>
            <a:ext cx="8694854" cy="89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300" b="1" spc="49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Arial"/>
              </a:rPr>
              <a:t>Apprendre</a:t>
            </a:r>
            <a:r>
              <a:rPr lang="en-US" sz="4300" b="1" spc="49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Arial"/>
              </a:rPr>
              <a:t> </a:t>
            </a:r>
            <a:r>
              <a:rPr lang="en-US" sz="4300" b="1" spc="49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Arial"/>
              </a:rPr>
              <a:t>l’attention</a:t>
            </a:r>
            <a:r>
              <a:rPr lang="en-US" sz="4300" b="1" spc="49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Arial"/>
              </a:rPr>
              <a:t> à </a:t>
            </a:r>
            <a:r>
              <a:rPr lang="en-US" sz="4300" b="1" spc="49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Arial"/>
              </a:rPr>
              <a:t>l’école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47E24D-2F77-4084-8FFD-E797E4CE8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9"/>
          <a:stretch/>
        </p:blipFill>
        <p:spPr>
          <a:xfrm>
            <a:off x="161365" y="1312920"/>
            <a:ext cx="4688541" cy="1560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29A08B-BA26-4077-B805-999BAA92E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71372" r="17047"/>
          <a:stretch/>
        </p:blipFill>
        <p:spPr>
          <a:xfrm>
            <a:off x="1345067" y="3570897"/>
            <a:ext cx="5235387" cy="29783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B8F887-9618-4F86-B719-B8EC7164D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28888"/>
          <a:stretch/>
        </p:blipFill>
        <p:spPr>
          <a:xfrm>
            <a:off x="5181240" y="1416832"/>
            <a:ext cx="3962400" cy="2424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359A73-154B-7AB8-5FD0-6EDA44547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904" y="5933749"/>
            <a:ext cx="2011584" cy="7245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F2677A-B6CD-44EA-A56E-6FBF1C8175FA}"/>
              </a:ext>
            </a:extLst>
          </p:cNvPr>
          <p:cNvSpPr txBox="1"/>
          <p:nvPr/>
        </p:nvSpPr>
        <p:spPr>
          <a:xfrm>
            <a:off x="591670" y="569843"/>
            <a:ext cx="7960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Les cibles de l’attention : Les cibles simples</a:t>
            </a:r>
          </a:p>
          <a:p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077AA2-C29D-4DD6-9E5E-D682E736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" y="1598687"/>
            <a:ext cx="7960659" cy="44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8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9EA89A-24B4-4951-8D58-75084297C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20523" r="33316" b="24052"/>
          <a:stretch/>
        </p:blipFill>
        <p:spPr>
          <a:xfrm>
            <a:off x="2826806" y="1484769"/>
            <a:ext cx="3126732" cy="48033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40C865-73D3-BAD6-A3D2-CAB62B723FD6}"/>
              </a:ext>
            </a:extLst>
          </p:cNvPr>
          <p:cNvSpPr txBox="1"/>
          <p:nvPr/>
        </p:nvSpPr>
        <p:spPr>
          <a:xfrm>
            <a:off x="591670" y="569843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Zoomer et dézoomer sur une cible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927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71C9B5-46C0-4E94-8B4B-173038B0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87" y="1234645"/>
            <a:ext cx="4213473" cy="52018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E011AA-2BB4-4CB8-913F-334F54055CFE}"/>
              </a:ext>
            </a:extLst>
          </p:cNvPr>
          <p:cNvSpPr txBox="1"/>
          <p:nvPr/>
        </p:nvSpPr>
        <p:spPr>
          <a:xfrm>
            <a:off x="6643626" y="6077493"/>
            <a:ext cx="328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Peinture de</a:t>
            </a:r>
          </a:p>
          <a:p>
            <a:r>
              <a:rPr lang="fr-FR" dirty="0">
                <a:solidFill>
                  <a:srgbClr val="202124"/>
                </a:solidFill>
                <a:latin typeface="arial" panose="020B0604020202020204" pitchFamily="34" charset="0"/>
              </a:rPr>
              <a:t>G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iuseppe Arcimboldo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CA4093-1B00-0AA1-8260-5671203543B3}"/>
              </a:ext>
            </a:extLst>
          </p:cNvPr>
          <p:cNvSpPr txBox="1"/>
          <p:nvPr/>
        </p:nvSpPr>
        <p:spPr>
          <a:xfrm>
            <a:off x="591670" y="569843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Zoomer et dézoomer sur une cible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39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43ECA4-D964-418A-B64F-0B2EB338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9" y="1945286"/>
            <a:ext cx="3393141" cy="47960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1B8DF6-14EF-B683-4085-B634743225F5}"/>
              </a:ext>
            </a:extLst>
          </p:cNvPr>
          <p:cNvSpPr txBox="1"/>
          <p:nvPr/>
        </p:nvSpPr>
        <p:spPr>
          <a:xfrm>
            <a:off x="591670" y="569843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Zoomer et dézoomer sur une cible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52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5699735-1B86-498D-962B-7E3B2FA72B59}"/>
              </a:ext>
            </a:extLst>
          </p:cNvPr>
          <p:cNvSpPr txBox="1"/>
          <p:nvPr/>
        </p:nvSpPr>
        <p:spPr>
          <a:xfrm>
            <a:off x="516381" y="1088747"/>
            <a:ext cx="8359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perception auditive interne ou mentale : La « petite voix »</a:t>
            </a:r>
          </a:p>
          <a:p>
            <a:endParaRPr lang="fr-FR" sz="3600" dirty="0"/>
          </a:p>
          <a:p>
            <a:r>
              <a:rPr lang="fr-FR" sz="3600" dirty="0"/>
              <a:t>Les cibles mentales</a:t>
            </a:r>
          </a:p>
          <a:p>
            <a:endParaRPr lang="fr-FR" sz="3600" dirty="0"/>
          </a:p>
          <a:p>
            <a:r>
              <a:rPr lang="fr-FR" sz="3600" dirty="0" err="1"/>
              <a:t>Etre</a:t>
            </a:r>
            <a:r>
              <a:rPr lang="fr-FR" sz="3600" dirty="0"/>
              <a:t> connecté !</a:t>
            </a:r>
          </a:p>
          <a:p>
            <a:endParaRPr lang="fr-FR" sz="3600" dirty="0"/>
          </a:p>
          <a:p>
            <a:r>
              <a:rPr lang="fr-FR" sz="3600" dirty="0"/>
              <a:t>Connection passive / Connection active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704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0B4A04F-86DF-3F87-94E5-F0CAD09A7592}"/>
              </a:ext>
            </a:extLst>
          </p:cNvPr>
          <p:cNvSpPr txBox="1"/>
          <p:nvPr/>
        </p:nvSpPr>
        <p:spPr>
          <a:xfrm>
            <a:off x="577941" y="351377"/>
            <a:ext cx="827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Comprendre les « forces qui bousculent l’attention »</a:t>
            </a:r>
          </a:p>
          <a:p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913963-6ACA-747F-8D9C-0EB0E212C67B}"/>
              </a:ext>
            </a:extLst>
          </p:cNvPr>
          <p:cNvSpPr txBox="1"/>
          <p:nvPr/>
        </p:nvSpPr>
        <p:spPr>
          <a:xfrm>
            <a:off x="1916236" y="1089089"/>
            <a:ext cx="64170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Circuit de la récompense</a:t>
            </a:r>
          </a:p>
          <a:p>
            <a:r>
              <a:rPr lang="fr-FR" sz="3200" dirty="0"/>
              <a:t>Comportements automatiques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B05AD0-247A-6AD9-B76D-EA3D604F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3065460"/>
            <a:ext cx="4086089" cy="35325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E75CB5-A10A-2B09-44B2-A2FDAFE8FB91}"/>
              </a:ext>
            </a:extLst>
          </p:cNvPr>
          <p:cNvSpPr txBox="1"/>
          <p:nvPr/>
        </p:nvSpPr>
        <p:spPr>
          <a:xfrm>
            <a:off x="577941" y="2482587"/>
            <a:ext cx="82772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seul cerveau, une seule attention, mille sollicitations</a:t>
            </a:r>
            <a:br>
              <a:rPr lang="fr-FR" sz="2800" dirty="0"/>
            </a:br>
            <a:endParaRPr lang="fr-FR" sz="900" dirty="0"/>
          </a:p>
          <a:p>
            <a:r>
              <a:rPr lang="fr-FR" sz="2800" dirty="0"/>
              <a:t>                                                                  = </a:t>
            </a:r>
            <a:r>
              <a:rPr lang="fr-FR" sz="2800" strike="sngStrike" dirty="0" err="1"/>
              <a:t>hyper</a:t>
            </a:r>
            <a:r>
              <a:rPr lang="fr-FR" sz="2800" dirty="0" err="1"/>
              <a:t>connexion</a:t>
            </a:r>
            <a:endParaRPr lang="fr-FR" sz="2800" dirty="0"/>
          </a:p>
          <a:p>
            <a:r>
              <a:rPr lang="fr-FR" sz="2800" dirty="0"/>
              <a:t>                                                                     hypo</a:t>
            </a:r>
          </a:p>
          <a:p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34DE09-E3CB-E0F0-496A-DED0C5E8FD45}"/>
              </a:ext>
            </a:extLst>
          </p:cNvPr>
          <p:cNvSpPr txBox="1"/>
          <p:nvPr/>
        </p:nvSpPr>
        <p:spPr>
          <a:xfrm>
            <a:off x="5707382" y="5397676"/>
            <a:ext cx="3223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Contexte :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Economie de l’attention</a:t>
            </a:r>
          </a:p>
          <a:p>
            <a:r>
              <a:rPr lang="fr-FR" sz="2400" dirty="0">
                <a:solidFill>
                  <a:srgbClr val="0070C0"/>
                </a:solidFill>
              </a:rPr>
              <a:t>Crise de l’attention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215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0B4A04F-86DF-3F87-94E5-F0CAD09A7592}"/>
              </a:ext>
            </a:extLst>
          </p:cNvPr>
          <p:cNvSpPr txBox="1"/>
          <p:nvPr/>
        </p:nvSpPr>
        <p:spPr>
          <a:xfrm>
            <a:off x="577941" y="351377"/>
            <a:ext cx="827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Apprendre à agir avec une intention claire</a:t>
            </a:r>
          </a:p>
          <a:p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E75CB5-A10A-2B09-44B2-A2FDAFE8FB91}"/>
              </a:ext>
            </a:extLst>
          </p:cNvPr>
          <p:cNvSpPr txBox="1"/>
          <p:nvPr/>
        </p:nvSpPr>
        <p:spPr>
          <a:xfrm>
            <a:off x="933048" y="2105561"/>
            <a:ext cx="252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Important ?</a:t>
            </a:r>
          </a:p>
          <a:p>
            <a:r>
              <a:rPr lang="fr-FR" sz="2800" dirty="0"/>
              <a:t>Pas important ?</a:t>
            </a:r>
          </a:p>
          <a:p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1D5055-1453-F587-D1D5-9A8C4DD04FF2}"/>
              </a:ext>
            </a:extLst>
          </p:cNvPr>
          <p:cNvSpPr txBox="1"/>
          <p:nvPr/>
        </p:nvSpPr>
        <p:spPr>
          <a:xfrm>
            <a:off x="4750476" y="5560258"/>
            <a:ext cx="361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Découpage en étapes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EAD37A-53E6-3EB0-DABD-9FE205E1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6" y="3258105"/>
            <a:ext cx="2449669" cy="35998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71F883A-F008-5C35-3364-EAD494F89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3100" r="1229" b="870"/>
          <a:stretch/>
        </p:blipFill>
        <p:spPr>
          <a:xfrm>
            <a:off x="4591234" y="2105561"/>
            <a:ext cx="3619718" cy="339015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086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0B4A04F-86DF-3F87-94E5-F0CAD09A7592}"/>
              </a:ext>
            </a:extLst>
          </p:cNvPr>
          <p:cNvSpPr txBox="1"/>
          <p:nvPr/>
        </p:nvSpPr>
        <p:spPr>
          <a:xfrm>
            <a:off x="288970" y="469736"/>
            <a:ext cx="856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Apprendre à réagir aux distractions externes et internes</a:t>
            </a:r>
          </a:p>
          <a:p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E75CB5-A10A-2B09-44B2-A2FDAFE8FB91}"/>
              </a:ext>
            </a:extLst>
          </p:cNvPr>
          <p:cNvSpPr txBox="1"/>
          <p:nvPr/>
        </p:nvSpPr>
        <p:spPr>
          <a:xfrm>
            <a:off x="665979" y="1655743"/>
            <a:ext cx="291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Contrôle du regard et du corps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1D5055-1453-F587-D1D5-9A8C4DD04FF2}"/>
              </a:ext>
            </a:extLst>
          </p:cNvPr>
          <p:cNvSpPr txBox="1"/>
          <p:nvPr/>
        </p:nvSpPr>
        <p:spPr>
          <a:xfrm>
            <a:off x="4890130" y="5560258"/>
            <a:ext cx="396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Métaphore de la poutre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940E75-EAC5-140D-6B4D-EA48D0753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0" y="3040568"/>
            <a:ext cx="3573821" cy="2781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81E0B9-68F6-0027-88FC-1F4C0970C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6" y="2171698"/>
            <a:ext cx="3821478" cy="31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E29798-728A-467C-846F-4CD6DE29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8" y="716862"/>
            <a:ext cx="8484703" cy="587402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59B188-76FC-5FA6-48D0-30E33795096A}"/>
              </a:ext>
            </a:extLst>
          </p:cNvPr>
          <p:cNvSpPr txBox="1"/>
          <p:nvPr/>
        </p:nvSpPr>
        <p:spPr>
          <a:xfrm>
            <a:off x="329648" y="183986"/>
            <a:ext cx="856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Apprendre des « modes d’emploi » pour se concentrer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714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59B188-76FC-5FA6-48D0-30E33795096A}"/>
              </a:ext>
            </a:extLst>
          </p:cNvPr>
          <p:cNvSpPr txBox="1"/>
          <p:nvPr/>
        </p:nvSpPr>
        <p:spPr>
          <a:xfrm>
            <a:off x="329648" y="183986"/>
            <a:ext cx="856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Des évidences, explicitées de manière structurée</a:t>
            </a:r>
          </a:p>
          <a:p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891368-802B-B11B-EDD6-8C93F8964726}"/>
              </a:ext>
            </a:extLst>
          </p:cNvPr>
          <p:cNvSpPr txBox="1"/>
          <p:nvPr/>
        </p:nvSpPr>
        <p:spPr>
          <a:xfrm>
            <a:off x="216768" y="1701790"/>
            <a:ext cx="8710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1</a:t>
            </a:r>
            <a:r>
              <a:rPr lang="fr-FR" sz="2400" dirty="0"/>
              <a:t>	Je comprends ce qu’est l’attention, ce qu’elle apporte</a:t>
            </a:r>
          </a:p>
          <a:p>
            <a:r>
              <a:rPr lang="fr-FR" sz="2400" dirty="0"/>
              <a:t>	et les forces qui la déstabilisent.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1"/>
                </a:solidFill>
              </a:rPr>
              <a:t>2	</a:t>
            </a:r>
            <a:r>
              <a:rPr lang="fr-FR" sz="2400" dirty="0"/>
              <a:t>J’apprends à me </a:t>
            </a:r>
            <a:r>
              <a:rPr lang="fr-FR" sz="2400"/>
              <a:t>fixer un </a:t>
            </a:r>
            <a:r>
              <a:rPr lang="fr-FR" sz="2400" dirty="0"/>
              <a:t>objectif clair et à éviter 	d’éparpiller mon attention.</a:t>
            </a:r>
          </a:p>
          <a:p>
            <a:endParaRPr lang="fr-FR" sz="2400" dirty="0"/>
          </a:p>
          <a:p>
            <a:r>
              <a:rPr lang="fr-FR" sz="2400" dirty="0">
                <a:solidFill>
                  <a:schemeClr val="accent1"/>
                </a:solidFill>
              </a:rPr>
              <a:t>3	</a:t>
            </a:r>
            <a:r>
              <a:rPr lang="fr-FR" sz="2400" dirty="0"/>
              <a:t>J’apprends à remarquer de plus en plus tôt les dérives de 	mon attention, et à y réagir, notamment par le biais du corps.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1"/>
                </a:solidFill>
              </a:rPr>
              <a:t>4 	</a:t>
            </a:r>
            <a:r>
              <a:rPr lang="fr-FR" sz="2400" dirty="0"/>
              <a:t>J’apprends à identifier précisément ce à quoi je dois faire 	attention, et comment y réagir.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50651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2E0C9B-F7B4-D8DC-AFF7-7133F1B0F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9"/>
          <a:stretch/>
        </p:blipFill>
        <p:spPr>
          <a:xfrm>
            <a:off x="5359530" y="140104"/>
            <a:ext cx="3784470" cy="12594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B76FD6-BB07-9BA3-6AB2-7E3FC1C3B69F}"/>
              </a:ext>
            </a:extLst>
          </p:cNvPr>
          <p:cNvSpPr txBox="1"/>
          <p:nvPr/>
        </p:nvSpPr>
        <p:spPr>
          <a:xfrm>
            <a:off x="369793" y="2290226"/>
            <a:ext cx="840441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Projet initié par Jean-Philippe LACHAUX</a:t>
            </a:r>
          </a:p>
          <a:p>
            <a:r>
              <a:rPr lang="fr-FR" sz="2200" dirty="0"/>
              <a:t>Directeur de Recherche en Neurosciences Cognitives INSERM de Lyon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>
                <a:solidFill>
                  <a:srgbClr val="0070C0"/>
                </a:solidFill>
              </a:rPr>
              <a:t>« </a:t>
            </a:r>
            <a:r>
              <a:rPr lang="fr-FR" sz="2400" b="0" i="0" dirty="0">
                <a:solidFill>
                  <a:srgbClr val="0070C0"/>
                </a:solidFill>
                <a:effectLst/>
                <a:latin typeface="Helvetica Neue"/>
              </a:rPr>
              <a:t>Aider l'élève à mieux comprendre son cerveau et les forces qui bousculent son attention au quotidien, et à apprendre à mieux y réagir»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E71ECE-1796-1B3C-7A3A-0821705B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5933749"/>
            <a:ext cx="2011584" cy="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2345CF-799B-AF8C-35D6-A298464D0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1143000" y="2266950"/>
            <a:ext cx="6419547" cy="45910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1891368-802B-B11B-EDD6-8C93F8964726}"/>
              </a:ext>
            </a:extLst>
          </p:cNvPr>
          <p:cNvSpPr txBox="1"/>
          <p:nvPr/>
        </p:nvSpPr>
        <p:spPr>
          <a:xfrm>
            <a:off x="2219325" y="596117"/>
            <a:ext cx="4688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</a:rPr>
              <a:t>Merci de votre précieuse attention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2B9F191-D9F3-1276-432E-A5A7F7342A0E}"/>
              </a:ext>
            </a:extLst>
          </p:cNvPr>
          <p:cNvCxnSpPr/>
          <p:nvPr/>
        </p:nvCxnSpPr>
        <p:spPr>
          <a:xfrm flipV="1">
            <a:off x="2219325" y="2895600"/>
            <a:ext cx="3714750" cy="885825"/>
          </a:xfrm>
          <a:prstGeom prst="line">
            <a:avLst/>
          </a:prstGeom>
          <a:ln w="1174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B8A27272-212E-CA94-0E63-50839145BA88}"/>
              </a:ext>
            </a:extLst>
          </p:cNvPr>
          <p:cNvSpPr/>
          <p:nvPr/>
        </p:nvSpPr>
        <p:spPr>
          <a:xfrm>
            <a:off x="2108200" y="3670300"/>
            <a:ext cx="222250" cy="2222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2982D1-7CA9-3008-24AC-1DF4E3D6E2A9}"/>
              </a:ext>
            </a:extLst>
          </p:cNvPr>
          <p:cNvSpPr/>
          <p:nvPr/>
        </p:nvSpPr>
        <p:spPr>
          <a:xfrm>
            <a:off x="5822950" y="2784475"/>
            <a:ext cx="222250" cy="2222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14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E7A1524-793F-6645-A39B-0CF0220BEA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2977" y="1751486"/>
            <a:ext cx="8438045" cy="397728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Conférence :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r-FR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https://www.youtube.com/watch?v=JqJJJcM2rMI&amp;t=691s</a:t>
            </a:r>
            <a:endParaRPr lang="fr-FR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ATOLE :</a:t>
            </a:r>
          </a:p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https://drive.google.com/drive/folders/1BsInjyjPTP4n5p18lzjsfcUvVPpNqI6F?usp=sharing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19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2E0C9B-F7B4-D8DC-AFF7-7133F1B0F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9"/>
          <a:stretch/>
        </p:blipFill>
        <p:spPr>
          <a:xfrm>
            <a:off x="5359530" y="140104"/>
            <a:ext cx="3784470" cy="12594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B76FD6-BB07-9BA3-6AB2-7E3FC1C3B69F}"/>
              </a:ext>
            </a:extLst>
          </p:cNvPr>
          <p:cNvSpPr txBox="1"/>
          <p:nvPr/>
        </p:nvSpPr>
        <p:spPr>
          <a:xfrm>
            <a:off x="499003" y="2143176"/>
            <a:ext cx="827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2015</a:t>
            </a:r>
            <a:r>
              <a:rPr lang="fr-FR" sz="2400" dirty="0"/>
              <a:t>	Programme ATOLE :  Classes de primaire</a:t>
            </a:r>
            <a:br>
              <a:rPr lang="fr-FR" sz="2400" dirty="0"/>
            </a:br>
            <a:r>
              <a:rPr lang="fr-FR" sz="2400" dirty="0"/>
              <a:t>	Expérimentation en classe avec la collaboration de        </a:t>
            </a:r>
            <a:br>
              <a:rPr lang="fr-FR" sz="2400" dirty="0"/>
            </a:br>
            <a:r>
              <a:rPr lang="fr-FR" sz="2400" dirty="0"/>
              <a:t>	professeurs des écoles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1"/>
                </a:solidFill>
              </a:rPr>
              <a:t>2018	</a:t>
            </a:r>
            <a:r>
              <a:rPr lang="fr-FR" sz="2400" dirty="0"/>
              <a:t>Ouverture à l’ensemble du territoire</a:t>
            </a:r>
          </a:p>
          <a:p>
            <a:endParaRPr lang="fr-FR" sz="2400" dirty="0"/>
          </a:p>
          <a:p>
            <a:r>
              <a:rPr lang="fr-FR" sz="2400" dirty="0">
                <a:solidFill>
                  <a:schemeClr val="accent1"/>
                </a:solidFill>
              </a:rPr>
              <a:t>2018	</a:t>
            </a:r>
            <a:r>
              <a:rPr lang="fr-FR" sz="2400" dirty="0"/>
              <a:t>Programme ADOLE (ATOLE pour </a:t>
            </a:r>
            <a:r>
              <a:rPr lang="fr-FR" sz="2400" dirty="0" err="1"/>
              <a:t>ADOlescents</a:t>
            </a:r>
            <a:r>
              <a:rPr lang="fr-FR" sz="2400" dirty="0"/>
              <a:t>)</a:t>
            </a:r>
          </a:p>
          <a:p>
            <a:r>
              <a:rPr lang="fr-FR" sz="2400" dirty="0"/>
              <a:t>	Collège / Lycée</a:t>
            </a:r>
          </a:p>
          <a:p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E71ECE-1796-1B3C-7A3A-0821705B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5933749"/>
            <a:ext cx="2011584" cy="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B05B3F-5038-4419-9FF8-6E7A5DA1A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0" y="802759"/>
            <a:ext cx="7885019" cy="52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3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27B5183-7581-3C74-EC18-5BAC95F2E6CE}"/>
              </a:ext>
            </a:extLst>
          </p:cNvPr>
          <p:cNvSpPr txBox="1"/>
          <p:nvPr/>
        </p:nvSpPr>
        <p:spPr>
          <a:xfrm>
            <a:off x="1322771" y="1514823"/>
            <a:ext cx="6249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On peut être concentré et détendu, sans l’impression de faire un effort.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F839A3-5E87-54FC-84BB-D49C46A8805A}"/>
              </a:ext>
            </a:extLst>
          </p:cNvPr>
          <p:cNvSpPr txBox="1"/>
          <p:nvPr/>
        </p:nvSpPr>
        <p:spPr>
          <a:xfrm>
            <a:off x="750160" y="3584800"/>
            <a:ext cx="7395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Être attentif n’est pas forcément couteux.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Attentif ≠ concentré</a:t>
            </a:r>
          </a:p>
        </p:txBody>
      </p:sp>
    </p:spTree>
    <p:extLst>
      <p:ext uri="{BB962C8B-B14F-4D97-AF65-F5344CB8AC3E}">
        <p14:creationId xmlns:p14="http://schemas.microsoft.com/office/powerpoint/2010/main" val="3464169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E8CFBD-AF47-AC46-4F27-DDC46E9D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15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357207-C82A-9B55-7433-ADD3482DDB06}"/>
              </a:ext>
            </a:extLst>
          </p:cNvPr>
          <p:cNvSpPr txBox="1"/>
          <p:nvPr/>
        </p:nvSpPr>
        <p:spPr>
          <a:xfrm>
            <a:off x="5211192" y="2482490"/>
            <a:ext cx="3790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« Est-ce que parmi vous, certains ont déjà eu des remarques qui leur demandaient d’être plus concentré ? »</a:t>
            </a:r>
          </a:p>
          <a:p>
            <a:endParaRPr lang="fr-FR" sz="2400" dirty="0"/>
          </a:p>
          <a:p>
            <a:r>
              <a:rPr lang="fr-FR" sz="2400" dirty="0"/>
              <a:t>« On vous demande d’être plus concentré sans vous expliquer comment faire ?  Vous trouvez ça normal ? »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188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4B76FD6-BB07-9BA3-6AB2-7E3FC1C3B69F}"/>
              </a:ext>
            </a:extLst>
          </p:cNvPr>
          <p:cNvSpPr txBox="1"/>
          <p:nvPr/>
        </p:nvSpPr>
        <p:spPr>
          <a:xfrm>
            <a:off x="288809" y="442498"/>
            <a:ext cx="827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Amener l’élève à prendre  conscience de ce qu’est l’attention et de ce qu’elle apporte …</a:t>
            </a:r>
          </a:p>
          <a:p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6C1EB7-8E49-BB06-F66A-2C69D9BD8F1D}"/>
              </a:ext>
            </a:extLst>
          </p:cNvPr>
          <p:cNvSpPr txBox="1"/>
          <p:nvPr/>
        </p:nvSpPr>
        <p:spPr>
          <a:xfrm>
            <a:off x="461638" y="2001636"/>
            <a:ext cx="3812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L’attention est sélective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7E47EC-A5AB-7082-3993-11659305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8" y="3364635"/>
            <a:ext cx="3582785" cy="21386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F47513-049D-6B95-F61C-89A7C4E20C8C}"/>
              </a:ext>
            </a:extLst>
          </p:cNvPr>
          <p:cNvSpPr txBox="1"/>
          <p:nvPr/>
        </p:nvSpPr>
        <p:spPr>
          <a:xfrm>
            <a:off x="5486399" y="1783291"/>
            <a:ext cx="293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Lecture attentive </a:t>
            </a:r>
          </a:p>
          <a:p>
            <a:r>
              <a:rPr lang="fr-FR" sz="2800" dirty="0"/>
              <a:t> lecture distraite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5C65A6-B833-A2C5-6791-C4FEBE48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/>
          <a:stretch/>
        </p:blipFill>
        <p:spPr>
          <a:xfrm>
            <a:off x="4646341" y="3229970"/>
            <a:ext cx="4364493" cy="2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5B9EEB-DC87-44D8-BE37-6FA20303C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-1352" r="364" b="8472"/>
          <a:stretch/>
        </p:blipFill>
        <p:spPr>
          <a:xfrm>
            <a:off x="727375" y="1376375"/>
            <a:ext cx="7512423" cy="52331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AE7F71-CDA6-DADF-11C0-6EAD6E4AF26C}"/>
              </a:ext>
            </a:extLst>
          </p:cNvPr>
          <p:cNvSpPr txBox="1"/>
          <p:nvPr/>
        </p:nvSpPr>
        <p:spPr>
          <a:xfrm>
            <a:off x="591670" y="569843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Lecture attentive et lecture distraite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29F277-B4EB-A6AE-980C-C215C9072F07}"/>
              </a:ext>
            </a:extLst>
          </p:cNvPr>
          <p:cNvSpPr txBox="1"/>
          <p:nvPr/>
        </p:nvSpPr>
        <p:spPr>
          <a:xfrm>
            <a:off x="591670" y="5918825"/>
            <a:ext cx="15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(Lobe frontal)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900EBE-D6EE-AECB-A936-A5A26AE011E4}"/>
              </a:ext>
            </a:extLst>
          </p:cNvPr>
          <p:cNvSpPr txBox="1"/>
          <p:nvPr/>
        </p:nvSpPr>
        <p:spPr>
          <a:xfrm>
            <a:off x="6979067" y="6240190"/>
            <a:ext cx="18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(Lobe occipital)</a:t>
            </a:r>
          </a:p>
        </p:txBody>
      </p:sp>
    </p:spTree>
    <p:extLst>
      <p:ext uri="{BB962C8B-B14F-4D97-AF65-F5344CB8AC3E}">
        <p14:creationId xmlns:p14="http://schemas.microsoft.com/office/powerpoint/2010/main" val="1060433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BBD73B-FFD0-4CC8-BA46-33EFA966E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/>
          <a:stretch/>
        </p:blipFill>
        <p:spPr>
          <a:xfrm>
            <a:off x="0" y="1647166"/>
            <a:ext cx="9144000" cy="57145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C6DA99-D385-0FA7-51B7-F06658171384}"/>
              </a:ext>
            </a:extLst>
          </p:cNvPr>
          <p:cNvSpPr txBox="1"/>
          <p:nvPr/>
        </p:nvSpPr>
        <p:spPr>
          <a:xfrm>
            <a:off x="591670" y="569843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Lecture attentive et lecture distraite</a:t>
            </a:r>
          </a:p>
        </p:txBody>
      </p:sp>
    </p:spTree>
    <p:extLst>
      <p:ext uri="{BB962C8B-B14F-4D97-AF65-F5344CB8AC3E}">
        <p14:creationId xmlns:p14="http://schemas.microsoft.com/office/powerpoint/2010/main" val="288046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466</Words>
  <Application>Microsoft Office PowerPoint</Application>
  <PresentationFormat>Affichage à l'écran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Helvetica Neue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formateurs</dc:title>
  <dc:subject/>
  <dc:creator>Frédéric Guiral</dc:creator>
  <dc:description/>
  <cp:lastModifiedBy>Vincent</cp:lastModifiedBy>
  <cp:revision>122</cp:revision>
  <dcterms:created xsi:type="dcterms:W3CDTF">2020-11-02T15:50:42Z</dcterms:created>
  <dcterms:modified xsi:type="dcterms:W3CDTF">2022-06-29T20:58:17Z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29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